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5" r:id="rId3"/>
    <p:sldId id="313" r:id="rId4"/>
    <p:sldId id="314" r:id="rId5"/>
    <p:sldId id="312" r:id="rId6"/>
    <p:sldId id="311" r:id="rId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B503"/>
    <a:srgbClr val="DEA900"/>
    <a:srgbClr val="B48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0638" autoAdjust="0"/>
  </p:normalViewPr>
  <p:slideViewPr>
    <p:cSldViewPr>
      <p:cViewPr varScale="1">
        <p:scale>
          <a:sx n="84" d="100"/>
          <a:sy n="84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2904AC4-3825-4C24-BEAA-6F5F729E20AA}" type="datetimeFigureOut">
              <a:rPr lang="pl-PL"/>
              <a:pPr>
                <a:defRPr/>
              </a:pPr>
              <a:t>2015-04-09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F8EFA62-EBB4-4F36-BBE0-2AB85BE5549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17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108613-FD45-41D8-82A2-C6A6C79893EE}" type="datetimeFigureOut">
              <a:rPr lang="pl-PL"/>
              <a:pPr>
                <a:defRPr/>
              </a:pPr>
              <a:t>2015-04-09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8C182E5-B0AA-4B06-A3DB-487CC52A21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49378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182E5-B0AA-4B06-A3DB-487CC52A2123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894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i="0" u="none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182E5-B0AA-4B06-A3DB-487CC52A2123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1388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900AD-6B1C-4170-8D61-1A632C9ECE7A}" type="datetime1">
              <a:rPr lang="pl-PL" smtClean="0"/>
              <a:t>2015-04-09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F5CF-BE9D-4B0F-AC7E-C3A618F6A8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0B8E0-7D3E-41F3-B227-6BA87626E8FE}" type="datetime1">
              <a:rPr lang="pl-PL" smtClean="0"/>
              <a:t>2015-04-09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52604-82E5-4316-AB34-87F2304888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94475" y="236538"/>
            <a:ext cx="2090738" cy="57340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22263" y="236538"/>
            <a:ext cx="6119812" cy="57340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D127F-9975-4B8B-A105-89FEAB814AC4}" type="datetime1">
              <a:rPr lang="pl-PL" smtClean="0"/>
              <a:t>2015-04-09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21CB9-8A79-4333-B4ED-48E62051A6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2B09A-D3E7-4BF6-9948-3AE627CB067C}" type="datetime1">
              <a:rPr lang="pl-PL" smtClean="0"/>
              <a:t>2015-04-09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2C6F9-5657-4DA2-A214-C8085FE3F1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C2473-7801-4289-B906-994877D92998}" type="datetime1">
              <a:rPr lang="pl-PL" smtClean="0"/>
              <a:t>2015-04-09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7C10-E052-4AE1-8D13-0D841F48034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2263" y="14462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1675" y="144621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CCD00-A7A5-414B-8F53-3345B67C99CE}" type="datetime1">
              <a:rPr lang="pl-PL" smtClean="0"/>
              <a:t>2015-04-09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49C2-C9C1-4086-BF65-EF4F5547C1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8A6B-DEAC-4606-87D7-6EF381A4382A}" type="datetime1">
              <a:rPr lang="pl-PL" smtClean="0"/>
              <a:t>2015-04-09</a:t>
            </a:fld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EECB-C9D3-4A27-ACBB-14E37F2704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9E01-EC6C-4B66-BB6E-5407CC9BD13B}" type="datetime1">
              <a:rPr lang="pl-PL" smtClean="0"/>
              <a:t>2015-04-09</a:t>
            </a:fld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4885-603B-4179-8054-35E9ED7CEF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33D2D-BE5C-4011-8165-DE493B939D71}" type="datetime1">
              <a:rPr lang="pl-PL" smtClean="0"/>
              <a:t>2015-04-09</a:t>
            </a:fld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F716B-CD49-4BD5-93F0-69A8A33EF3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EDEE-6563-43E2-8DD8-C58C943ADED6}" type="datetime1">
              <a:rPr lang="pl-PL" smtClean="0"/>
              <a:t>2015-04-09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DB446-CC74-46C2-A0AF-F8E3C4169A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E47B9-4D68-44C8-9EC7-66DA9E4D1C25}" type="datetime1">
              <a:rPr lang="pl-PL" smtClean="0"/>
              <a:t>2015-04-09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EEB0-B31F-494B-BCAE-3BED2792B3A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5100"/>
            <a:ext cx="8228013" cy="590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49338"/>
            <a:ext cx="8228012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MS Gothic" charset="-128"/>
                <a:cs typeface="Arial" pitchFamily="34" charset="0"/>
              </a:defRPr>
            </a:lvl1pPr>
          </a:lstStyle>
          <a:p>
            <a:pPr>
              <a:defRPr/>
            </a:pPr>
            <a:fld id="{4EDF9C9E-4E30-4EE5-8F2C-4096E1391995}" type="datetime1">
              <a:rPr lang="pl-PL" smtClean="0"/>
              <a:t>2015-04-09</a:t>
            </a:fld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MS Gothic" charset="-128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73038" y="5878513"/>
            <a:ext cx="8785225" cy="71913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48000">
                <a:schemeClr val="bg1"/>
              </a:gs>
              <a:gs pos="50000">
                <a:schemeClr val="bg1"/>
              </a:gs>
              <a:gs pos="100000">
                <a:srgbClr val="006600"/>
              </a:gs>
            </a:gsLst>
            <a:lin ang="10800000" scaled="0"/>
            <a:tileRect r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l-PL">
              <a:ea typeface="MS Gothic" charset="-128"/>
              <a:cs typeface="Arial" pitchFamily="34" charset="0"/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35400" y="735013"/>
            <a:ext cx="5111750" cy="1587"/>
          </a:xfrm>
          <a:prstGeom prst="line">
            <a:avLst/>
          </a:prstGeom>
          <a:noFill/>
          <a:ln w="3168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8721725" y="598488"/>
            <a:ext cx="1588" cy="2287587"/>
          </a:xfrm>
          <a:prstGeom prst="line">
            <a:avLst/>
          </a:prstGeom>
          <a:noFill/>
          <a:ln w="3168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190500" y="6245225"/>
            <a:ext cx="655638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defRPr>
            </a:lvl1pPr>
          </a:lstStyle>
          <a:p>
            <a:pPr>
              <a:defRPr/>
            </a:pPr>
            <a:fld id="{444A8A99-B7CA-4C51-B253-8AD7CD4C0B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6226175" y="849313"/>
            <a:ext cx="2720975" cy="1587"/>
          </a:xfrm>
          <a:prstGeom prst="line">
            <a:avLst/>
          </a:prstGeom>
          <a:noFill/>
          <a:ln w="3168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035" name="Picture 6" descr="logo123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51775" y="5140325"/>
            <a:ext cx="8636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Lucida Sans" pitchFamily="32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Lucida Sans" pitchFamily="32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Lucida Sans" pitchFamily="32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Lucida Sans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 Narrow" pitchFamily="34" charset="0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 Narrow" pitchFamily="34" charset="0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 Narrow" pitchFamily="34" charset="0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Arial Narrow" pitchFamily="34" charset="0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11188" y="1125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Tramwaj do Wilanowa</a:t>
            </a:r>
            <a:endParaRPr lang="pl-PL" altLang="pl-PL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5507" r="1497"/>
          <a:stretch/>
        </p:blipFill>
        <p:spPr bwMode="auto">
          <a:xfrm>
            <a:off x="1643857" y="3866322"/>
            <a:ext cx="5621648" cy="124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Prostokąt 1"/>
          <p:cNvSpPr>
            <a:spLocks noChangeArrowheads="1"/>
          </p:cNvSpPr>
          <p:nvPr/>
        </p:nvSpPr>
        <p:spPr bwMode="auto">
          <a:xfrm>
            <a:off x="6012160" y="3948447"/>
            <a:ext cx="576262" cy="2159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95536" y="5543779"/>
            <a:ext cx="7419614" cy="400110"/>
          </a:xfrm>
          <a:prstGeom prst="rect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solidFill>
                  <a:srgbClr val="FFFF00"/>
                </a:solidFill>
                <a:latin typeface="+mj-lt"/>
              </a:rPr>
              <a:t>Tramwaje Warszawskie przyjazne ludziom i miastu</a:t>
            </a:r>
            <a:endParaRPr lang="pl-PL" sz="2000" i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Budowa trasy szybkiego tramwaju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od Dworca Zachodniego wzdłuż ulic: Al. Jerozolimskie – Bitwy Warszawskiej – Banacha – Rostafińskich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Boboli –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Rakowiecka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Puławska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Goworka –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Spacerowa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Belwederska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Sobieskiego 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al. Rzeczypospolitej,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wraz z: </a:t>
            </a:r>
          </a:p>
          <a:p>
            <a:pPr algn="just">
              <a:buFontTx/>
              <a:buChar char="-"/>
            </a:pP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torami odstawczymi w ul. Gagarina z możliwością wyprowadzenia na Siekierki,</a:t>
            </a:r>
          </a:p>
          <a:p>
            <a:pPr algn="just">
              <a:buFontTx/>
              <a:buChar char="-"/>
            </a:pP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pętlą lub torami odstawczymi w rejonie skrzyżowania z ul. Św. Bonifacego (w tym w rejonie pętli Stegny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  <a:endParaRPr lang="pl-PL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Zakres inwestycji</a:t>
            </a:r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CE2C6F9-5657-4DA2-A214-C8085FE3F1D3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333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Położenie</a:t>
            </a:r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CE2C6F9-5657-4DA2-A214-C8085FE3F1D3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4" t="9472" r="14295" b="14734"/>
          <a:stretch/>
        </p:blipFill>
        <p:spPr bwMode="auto">
          <a:xfrm rot="5400000">
            <a:off x="1708373" y="-188093"/>
            <a:ext cx="4968553" cy="716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37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Rozwiązania</a:t>
            </a:r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CE2C6F9-5657-4DA2-A214-C8085FE3F1D3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7"/>
          <a:stretch/>
        </p:blipFill>
        <p:spPr bwMode="auto">
          <a:xfrm>
            <a:off x="2005523" y="1580322"/>
            <a:ext cx="5143500" cy="163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89" y="3645024"/>
            <a:ext cx="57531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26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zawartości 2"/>
          <p:cNvSpPr>
            <a:spLocks noGrp="1"/>
          </p:cNvSpPr>
          <p:nvPr>
            <p:ph idx="1"/>
          </p:nvPr>
        </p:nvSpPr>
        <p:spPr>
          <a:xfrm>
            <a:off x="322263" y="908720"/>
            <a:ext cx="8228012" cy="4664993"/>
          </a:xfrm>
        </p:spPr>
        <p:txBody>
          <a:bodyPr/>
          <a:lstStyle/>
          <a:p>
            <a:pPr algn="just" eaLnBrk="1" hangingPunct="1"/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Długość trasy: </a:t>
            </a:r>
            <a:r>
              <a:rPr lang="pl-PL" altLang="pl-PL" sz="1800" dirty="0" smtClean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13</a:t>
            </a:r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km (od Dw. Zachodniego do ul. Branickiego)</a:t>
            </a:r>
          </a:p>
          <a:p>
            <a:pPr algn="just" eaLnBrk="1" hangingPunct="1"/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Tramwaje niskopodłogowe dwukierunkowe: 50 sztuk</a:t>
            </a:r>
          </a:p>
          <a:p>
            <a:pPr algn="just" eaLnBrk="1" hangingPunct="1"/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Rozwiązania projektowe:</a:t>
            </a:r>
          </a:p>
          <a:p>
            <a:pPr indent="14288" algn="just" eaLnBrk="1" hangingPunct="1"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nowoczesne torowisko z rozwiązaniami ochronnymi </a:t>
            </a: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redukującymi</a:t>
            </a:r>
          </a:p>
          <a:p>
            <a:pPr indent="0" algn="just" eaLnBrk="1" hangingPunct="1"/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emisję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hałasu i wibracji</a:t>
            </a:r>
          </a:p>
          <a:p>
            <a:pPr indent="14288" algn="just" eaLnBrk="1" hangingPunct="1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przystanki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dł. 66 m, wyposażone w monitoring </a:t>
            </a: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wizyjny</a:t>
            </a:r>
          </a:p>
          <a:p>
            <a:pPr indent="0" algn="just" eaLnBrk="1" hangingPunct="1"/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oraz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System Informacji Pasażerskiej</a:t>
            </a:r>
          </a:p>
          <a:p>
            <a:pPr indent="14288" algn="just" eaLnBrk="1" hangingPunct="1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urządzenia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 algorytmy sterowania ruchem umożliwiające minimalizację liczby zatrzymań poza przystankami </a:t>
            </a: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(= </a:t>
            </a:r>
            <a:r>
              <a:rPr 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czasu traconego przez pasażerów) – prędkość komunikacyjna rzędu 26 km/h</a:t>
            </a:r>
          </a:p>
          <a:p>
            <a:pPr algn="just" eaLnBrk="1" hangingPunct="1"/>
            <a:r>
              <a:rPr lang="pl-PL" altLang="pl-PL" sz="1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Szacunkowy koszt netto </a:t>
            </a:r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(bez VAT – Spółka z o.o.): </a:t>
            </a:r>
          </a:p>
          <a:p>
            <a:pPr marL="1435100" indent="-182563" algn="just" eaLnBrk="1" hangingPunct="1"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infrastruktura 298 mln zł</a:t>
            </a:r>
          </a:p>
          <a:p>
            <a:pPr marL="1435100" lvl="1" indent="-182563" algn="just" eaLnBrk="1" hangingPunct="1"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tabor: 375 mln zł</a:t>
            </a:r>
          </a:p>
        </p:txBody>
      </p:sp>
      <p:sp>
        <p:nvSpPr>
          <p:cNvPr id="819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Założenia ogólne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CE2C6F9-5657-4DA2-A214-C8085FE3F1D3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13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228012" cy="439248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Studium Uwarunkowań i Kierunków Zagospodarowania Przestrzennego m.st. Warszawy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Strategia Zrównoważonego Rozwoju Transportu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Studium Wykonalności dla projektu „Budowa trasy tramwajowej Dw. Zachodni – Wilanów”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Studium komunikacyjne węzła przesiadkowego w rejonie Dworca Zachodniego wraz z układem drogowym i komunikacji publicznej w jego otoczeniu</a:t>
            </a:r>
          </a:p>
        </p:txBody>
      </p:sp>
      <p:sp>
        <p:nvSpPr>
          <p:cNvPr id="614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CE2C6F9-5657-4DA2-A214-C8085FE3F1D3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18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1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iestandardowy 1">
      <a:majorFont>
        <a:latin typeface="Book Antiqua"/>
        <a:ea typeface=""/>
        <a:cs typeface=""/>
      </a:majorFont>
      <a:minorFont>
        <a:latin typeface="Lucida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  <a:txDef>
      <a:spPr bwMode="auto">
        <a:noFill/>
        <a:ln>
          <a:round/>
          <a:headEnd/>
          <a:tailEnd/>
        </a:ln>
        <a:extLst/>
      </a:spPr>
      <a:bodyPr lIns="90000" tIns="46800" rIns="90000" bIns="46800"/>
      <a:lstStyle>
        <a:defPPr>
          <a:spcBef>
            <a:spcPct val="0"/>
          </a:spcBef>
          <a:buClrTx/>
          <a:buSzTx/>
          <a:buFontTx/>
          <a:buNone/>
          <a:defRPr sz="1200" smtClean="0">
            <a:solidFill>
              <a:srgbClr val="898989"/>
            </a:solidFill>
            <a:effectLst>
              <a:outerShdw blurRad="38100" dist="38100" dir="2700000" algn="tl">
                <a:srgbClr val="C0C0C0"/>
              </a:outerShdw>
            </a:effectLst>
            <a:latin typeface="Calibri" pitchFamily="34" charset="0"/>
            <a:cs typeface="Arial" pitchFamily="34" charset="0"/>
          </a:defRPr>
        </a:defPPr>
      </a:lstStyle>
    </a:tx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otyw1" id="{F7D741D3-40D6-4785-A345-CE31B906A4AE}" vid="{FAA20CE8-FBC8-46CF-817C-B1EAF3C27DC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167</Words>
  <Application>Microsoft Office PowerPoint</Application>
  <PresentationFormat>Pokaz na ekranie (4:3)</PresentationFormat>
  <Paragraphs>32</Paragraphs>
  <Slides>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Motyw1</vt:lpstr>
      <vt:lpstr>Tramwaj do Wilanowa</vt:lpstr>
      <vt:lpstr>Zakres inwestycji</vt:lpstr>
      <vt:lpstr>Położenie</vt:lpstr>
      <vt:lpstr>Rozwiązania</vt:lpstr>
      <vt:lpstr>Założenia ogólne </vt:lpstr>
      <vt:lpstr>Dokumenty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Przemysław Adamski</dc:creator>
  <cp:lastModifiedBy>Wiechecka Elwira</cp:lastModifiedBy>
  <cp:revision>180</cp:revision>
  <cp:lastPrinted>2015-03-19T10:53:27Z</cp:lastPrinted>
  <dcterms:created xsi:type="dcterms:W3CDTF">2015-03-11T16:15:17Z</dcterms:created>
  <dcterms:modified xsi:type="dcterms:W3CDTF">2015-04-09T11:56:49Z</dcterms:modified>
</cp:coreProperties>
</file>